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45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jpeg>
</file>

<file path=ppt/media/image4.tif>
</file>

<file path=ppt/media/image5.tif>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2" name="Shape 122"/>
          <p:cNvSpPr>
            <a:spLocks noGrp="1" noRot="1" noChangeAspect="1"/>
          </p:cNvSpPr>
          <p:nvPr>
            <p:ph type="sldImg"/>
          </p:nvPr>
        </p:nvSpPr>
        <p:spPr>
          <a:xfrm>
            <a:off x="1143000" y="685800"/>
            <a:ext cx="4572000" cy="3429000"/>
          </a:xfrm>
          <a:prstGeom prst="rect">
            <a:avLst/>
          </a:prstGeom>
        </p:spPr>
        <p:txBody>
          <a:bodyPr/>
          <a:lstStyle/>
          <a:p>
            <a:endParaRPr/>
          </a:p>
        </p:txBody>
      </p:sp>
      <p:sp>
        <p:nvSpPr>
          <p:cNvPr id="123" name="Shape 12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t>Point students to the rich datasets provided on the EPA web pages.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Discuss other choices for analysis.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a:spLocks noGrp="1" noRot="1" noChangeAspect="1"/>
          </p:cNvSpPr>
          <p:nvPr>
            <p:ph type="sldImg"/>
          </p:nvPr>
        </p:nvSpPr>
        <p:spPr>
          <a:prstGeom prst="rect">
            <a:avLst/>
          </a:prstGeom>
        </p:spPr>
        <p:txBody>
          <a:bodyPr/>
          <a:lstStyle/>
          <a:p>
            <a:endParaRPr/>
          </a:p>
        </p:txBody>
      </p:sp>
      <p:sp>
        <p:nvSpPr>
          <p:cNvPr id="204" name="Shape 204"/>
          <p:cNvSpPr>
            <a:spLocks noGrp="1"/>
          </p:cNvSpPr>
          <p:nvPr>
            <p:ph type="body" sz="quarter" idx="1"/>
          </p:nvPr>
        </p:nvSpPr>
        <p:spPr>
          <a:prstGeom prst="rect">
            <a:avLst/>
          </a:prstGeom>
        </p:spPr>
        <p:txBody>
          <a:bodyPr/>
          <a:lstStyle/>
          <a:p>
            <a:r>
              <a:t>This sample is just one possibility!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t>Assignment: present a different exploration of the EPA CO dataset</a:t>
            </a:r>
          </a:p>
          <a:p>
            <a:r>
              <a:t>Consider: </a:t>
            </a:r>
          </a:p>
          <a:p>
            <a:r>
              <a:t>plotting the changes at different places</a:t>
            </a:r>
          </a:p>
          <a:p>
            <a:r>
              <a:t>finding correlated temporal developments</a:t>
            </a:r>
          </a:p>
          <a:p>
            <a:r>
              <a:t>finding clusters with fast and slow decrease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t>What other pollution looks important?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t>This visualization will be recreated during the lecture.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noRot="1" noChangeAspect="1"/>
          </p:cNvSpPr>
          <p:nvPr>
            <p:ph type="sldImg"/>
          </p:nvPr>
        </p:nvSpPr>
        <p:spPr>
          <a:prstGeom prst="rect">
            <a:avLst/>
          </a:prstGeom>
        </p:spPr>
        <p:txBody>
          <a:bodyPr/>
          <a:lstStyle/>
          <a:p>
            <a:endParaRPr/>
          </a:p>
        </p:txBody>
      </p:sp>
      <p:sp>
        <p:nvSpPr>
          <p:cNvPr id="162" name="Shape 162"/>
          <p:cNvSpPr>
            <a:spLocks noGrp="1"/>
          </p:cNvSpPr>
          <p:nvPr>
            <p:ph type="body" sz="quarter" idx="1"/>
          </p:nvPr>
        </p:nvSpPr>
        <p:spPr>
          <a:prstGeom prst="rect">
            <a:avLst/>
          </a:prstGeom>
        </p:spPr>
        <p:txBody>
          <a:bodyPr/>
          <a:lstStyle/>
          <a:p>
            <a:r>
              <a:t>Geographical information: discuss handling in Scala (GeoJSON) and Python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prstGeom prst="rect">
            <a:avLst/>
          </a:prstGeom>
        </p:spPr>
        <p:txBody>
          <a:bodyPr/>
          <a:lstStyle/>
          <a:p>
            <a:endParaRPr/>
          </a:p>
        </p:txBody>
      </p:sp>
      <p:sp>
        <p:nvSpPr>
          <p:cNvPr id="168" name="Shape 168"/>
          <p:cNvSpPr>
            <a:spLocks noGrp="1"/>
          </p:cNvSpPr>
          <p:nvPr>
            <p:ph type="body" sz="quarter" idx="1"/>
          </p:nvPr>
        </p:nvSpPr>
        <p:spPr>
          <a:prstGeom prst="rect">
            <a:avLst/>
          </a:prstGeom>
        </p:spPr>
        <p:txBody>
          <a:bodyPr/>
          <a:lstStyle/>
          <a:p>
            <a:r>
              <a:t>Data-time: discuss handling in Scala, Python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noRot="1" noChangeAspect="1"/>
          </p:cNvSpPr>
          <p:nvPr>
            <p:ph type="sldImg"/>
          </p:nvPr>
        </p:nvSpPr>
        <p:spPr>
          <a:prstGeom prst="rect">
            <a:avLst/>
          </a:prstGeom>
        </p:spPr>
        <p:txBody>
          <a:bodyPr/>
          <a:lstStyle/>
          <a:p>
            <a:endParaRPr/>
          </a:p>
        </p:txBody>
      </p:sp>
      <p:sp>
        <p:nvSpPr>
          <p:cNvPr id="174" name="Shape 174"/>
          <p:cNvSpPr>
            <a:spLocks noGrp="1"/>
          </p:cNvSpPr>
          <p:nvPr>
            <p:ph type="body" sz="quarter" idx="1"/>
          </p:nvPr>
        </p:nvSpPr>
        <p:spPr>
          <a:prstGeom prst="rect">
            <a:avLst/>
          </a:prstGeom>
        </p:spPr>
        <p:txBody>
          <a:bodyPr/>
          <a:lstStyle/>
          <a:p>
            <a:r>
              <a:t>What other choices would we have? Max value: better or worse?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t>How would we use these data fields to give better visualization?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Shape 185"/>
          <p:cNvSpPr>
            <a:spLocks noGrp="1" noRot="1" noChangeAspect="1"/>
          </p:cNvSpPr>
          <p:nvPr>
            <p:ph type="sldImg"/>
          </p:nvPr>
        </p:nvSpPr>
        <p:spPr>
          <a:prstGeom prst="rect">
            <a:avLst/>
          </a:prstGeom>
        </p:spPr>
        <p:txBody>
          <a:bodyPr/>
          <a:lstStyle/>
          <a:p>
            <a:endParaRPr/>
          </a:p>
        </p:txBody>
      </p:sp>
      <p:sp>
        <p:nvSpPr>
          <p:cNvPr id="186" name="Shape 186"/>
          <p:cNvSpPr>
            <a:spLocks noGrp="1"/>
          </p:cNvSpPr>
          <p:nvPr>
            <p:ph type="body" sz="quarter" idx="1"/>
          </p:nvPr>
        </p:nvSpPr>
        <p:spPr>
          <a:prstGeom prst="rect">
            <a:avLst/>
          </a:prstGeom>
        </p:spPr>
        <p:txBody>
          <a:bodyPr/>
          <a:lstStyle/>
          <a:p>
            <a:r>
              <a:t>Review the other kernels for this dataset.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r>
              <a:t>By now, students should be proficient in using Pandas. </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05"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a:spLocks noGrp="1"/>
          </p:cNvSpPr>
          <p:nvPr>
            <p:ph type="title"/>
          </p:nvPr>
        </p:nvSpPr>
        <p:spPr>
          <a:prstGeom prst="rect">
            <a:avLst/>
          </a:prstGeom>
        </p:spPr>
        <p:txBody>
          <a:bodyPr/>
          <a:lstStyle/>
          <a:p>
            <a:r>
              <a:t>Title Text</a:t>
            </a:r>
          </a:p>
        </p:txBody>
      </p:sp>
      <p:sp>
        <p:nvSpPr>
          <p:cNvPr id="11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2"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a:spLocks noGrp="1"/>
          </p:cNvSpPr>
          <p:nvPr>
            <p:ph type="title"/>
          </p:nvPr>
        </p:nvSpPr>
        <p:spPr>
          <a:prstGeom prst="rect">
            <a:avLst/>
          </a:prstGeom>
        </p:spPr>
        <p:txBody>
          <a:bodyPr/>
          <a:lstStyle/>
          <a:p>
            <a:r>
              <a:t>Title Text</a:t>
            </a:r>
          </a:p>
        </p:txBody>
      </p:sp>
      <p:sp>
        <p:nvSpPr>
          <p:cNvPr id="42"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2"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pPr>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5" name="Title Text"/>
          <p:cNvSpPr txBox="1">
            <a:spLocks noGrp="1"/>
          </p:cNvSpPr>
          <p:nvPr>
            <p:ph type="title"/>
          </p:nvPr>
        </p:nvSpPr>
        <p:spPr>
          <a:xfrm>
            <a:off x="457200" y="273050"/>
            <a:ext cx="3008314" cy="1162050"/>
          </a:xfrm>
          <a:prstGeom prst="rect">
            <a:avLst/>
          </a:prstGeom>
        </p:spPr>
        <p:txBody>
          <a:bodyPr anchor="b"/>
          <a:lstStyle>
            <a:lvl1pPr algn="l">
              <a:defRPr sz="2000" b="1"/>
            </a:lvl1pPr>
          </a:lstStyle>
          <a:p>
            <a:r>
              <a:t>Title Text</a:t>
            </a:r>
          </a:p>
        </p:txBody>
      </p:sp>
      <p:sp>
        <p:nvSpPr>
          <p:cNvPr id="76"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5"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6"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7"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14">
            <a:extLst/>
          </a:blip>
          <a:stretch>
            <a:fillRect/>
          </a:stretch>
        </p:blipFill>
        <p:spPr>
          <a:xfrm>
            <a:off x="0" y="0"/>
            <a:ext cx="9144000" cy="6858000"/>
          </a:xfrm>
          <a:prstGeom prst="rect">
            <a:avLst/>
          </a:prstGeom>
          <a:ln w="12700">
            <a:miter lim="400000"/>
          </a:ln>
        </p:spPr>
      </p:pic>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spatialanalysisonline.com/HTML/index.html?spatial_sampling2.htm" TargetMode="External"/><Relationship Id="rId2" Type="http://schemas.openxmlformats.org/officeDocument/2006/relationships/hyperlink" Target="http://spatial-analyst.net/book/system/files/Hengl_2009_GEOSTATe2c1w.pdf"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5" name="Title 1"/>
          <p:cNvSpPr txBox="1">
            <a:spLocks noGrp="1"/>
          </p:cNvSpPr>
          <p:nvPr>
            <p:ph type="ctrTitle"/>
          </p:nvPr>
        </p:nvSpPr>
        <p:spPr>
          <a:xfrm>
            <a:off x="685800" y="2130425"/>
            <a:ext cx="7772400" cy="1010543"/>
          </a:xfrm>
          <a:prstGeom prst="rect">
            <a:avLst/>
          </a:prstGeom>
        </p:spPr>
        <p:txBody>
          <a:bodyPr/>
          <a:lstStyle>
            <a:lvl1pPr defTabSz="493776">
              <a:defRPr sz="3240"/>
            </a:lvl1pPr>
          </a:lstStyle>
          <a:p>
            <a:r>
              <a:t>AI and Machine Learning for IoT Big Data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Data fields"/>
          <p:cNvSpPr txBox="1">
            <a:spLocks noGrp="1"/>
          </p:cNvSpPr>
          <p:nvPr>
            <p:ph type="title"/>
          </p:nvPr>
        </p:nvSpPr>
        <p:spPr>
          <a:prstGeom prst="rect">
            <a:avLst/>
          </a:prstGeom>
        </p:spPr>
        <p:txBody>
          <a:bodyPr/>
          <a:lstStyle/>
          <a:p>
            <a:r>
              <a:t>Data fields</a:t>
            </a:r>
          </a:p>
        </p:txBody>
      </p:sp>
      <p:sp>
        <p:nvSpPr>
          <p:cNvPr id="165"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a:spLocks noGrp="1"/>
          </p:cNvSpPr>
          <p:nvPr>
            <p:ph type="body" idx="1"/>
          </p:nvPr>
        </p:nvSpPr>
        <p:spPr>
          <a:xfrm>
            <a:off x="833784" y="1774577"/>
            <a:ext cx="7476432" cy="4410225"/>
          </a:xfrm>
          <a:prstGeom prst="rect">
            <a:avLst/>
          </a:prstGeom>
        </p:spPr>
        <p:txBody>
          <a:bodyPr>
            <a:normAutofit lnSpcReduction="10000"/>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sz="1600" b="1">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66"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https://www.kaggle.com/epa/carbon-monoxide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a fields"/>
          <p:cNvSpPr txBox="1">
            <a:spLocks noGrp="1"/>
          </p:cNvSpPr>
          <p:nvPr>
            <p:ph type="title"/>
          </p:nvPr>
        </p:nvSpPr>
        <p:spPr>
          <a:prstGeom prst="rect">
            <a:avLst/>
          </a:prstGeom>
        </p:spPr>
        <p:txBody>
          <a:bodyPr/>
          <a:lstStyle/>
          <a:p>
            <a:r>
              <a:t>Data fields</a:t>
            </a:r>
          </a:p>
        </p:txBody>
      </p:sp>
      <p:sp>
        <p:nvSpPr>
          <p:cNvPr id="171" name="Observation Count: The number of observations (samples) taken during the day.…"/>
          <p:cNvSpPr txBox="1">
            <a:spLocks noGrp="1"/>
          </p:cNvSpPr>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sz="1600" b="1">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72"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https://www.kaggle.com/epa/carbon-monoxide</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Data fields"/>
          <p:cNvSpPr txBox="1">
            <a:spLocks noGrp="1"/>
          </p:cNvSpPr>
          <p:nvPr>
            <p:ph type="title"/>
          </p:nvPr>
        </p:nvSpPr>
        <p:spPr>
          <a:prstGeom prst="rect">
            <a:avLst/>
          </a:prstGeom>
        </p:spPr>
        <p:txBody>
          <a:bodyPr/>
          <a:lstStyle/>
          <a:p>
            <a:r>
              <a:t>Data fields</a:t>
            </a:r>
          </a:p>
        </p:txBody>
      </p:sp>
      <p:sp>
        <p:nvSpPr>
          <p:cNvPr id="177" name="Method Name: A short description of the processes, equipment, and protocols used in gathering and measuring the sample.…"/>
          <p:cNvSpPr txBox="1">
            <a:spLocks noGrp="1"/>
          </p:cNvSpPr>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78"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https://www.kaggle.com/epa/carbon-monoxide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he “Feature engineering” Kernel"/>
          <p:cNvSpPr txBox="1">
            <a:spLocks noGrp="1"/>
          </p:cNvSpPr>
          <p:nvPr>
            <p:ph type="title"/>
          </p:nvPr>
        </p:nvSpPr>
        <p:spPr>
          <a:prstGeom prst="rect">
            <a:avLst/>
          </a:prstGeom>
        </p:spPr>
        <p:txBody>
          <a:bodyPr/>
          <a:lstStyle>
            <a:lvl1pPr defTabSz="896111">
              <a:defRPr sz="4312"/>
            </a:lvl1pPr>
          </a:lstStyle>
          <a:p>
            <a:r>
              <a:t>The “Feature engineering” Kernel</a:t>
            </a:r>
          </a:p>
        </p:txBody>
      </p:sp>
      <p:sp>
        <p:nvSpPr>
          <p:cNvPr id="183" name="Kaggle supports datasets and kernels…"/>
          <p:cNvSpPr txBox="1">
            <a:spLocks noGrp="1"/>
          </p:cNvSpPr>
          <p:nvPr>
            <p:ph type="body" idx="1"/>
          </p:nvPr>
        </p:nvSpPr>
        <p:spPr>
          <a:xfrm>
            <a:off x="457200" y="1417639"/>
            <a:ext cx="8229600" cy="4525963"/>
          </a:xfrm>
          <a:prstGeom prst="rect">
            <a:avLst/>
          </a:prstGeom>
        </p:spPr>
        <p:txBody>
          <a:bodyPr/>
          <a:lstStyle/>
          <a:p>
            <a:pPr marL="339470" indent="-339470" defTabSz="905255">
              <a:defRPr sz="3168"/>
            </a:pPr>
            <a:r>
              <a:rPr dirty="0"/>
              <a:t>Kaggle supports datasets and kernels</a:t>
            </a:r>
          </a:p>
          <a:p>
            <a:pPr marL="339470" indent="-339470" defTabSz="905255">
              <a:defRPr sz="3168"/>
            </a:pPr>
            <a:r>
              <a:rPr dirty="0"/>
              <a:t>Kernels are scripts for performing some operation on a dataset</a:t>
            </a:r>
          </a:p>
          <a:p>
            <a:pPr marL="339470" indent="-339470" defTabSz="905255">
              <a:defRPr sz="3168"/>
            </a:pPr>
            <a:r>
              <a:rPr dirty="0"/>
              <a:t>The “EPA CO dataset” has an attached kernel that reads the data, plots it geographically, and starts analyzing it with </a:t>
            </a:r>
            <a:r>
              <a:rPr dirty="0" err="1"/>
              <a:t>sklearn</a:t>
            </a:r>
            <a:endParaRPr dirty="0"/>
          </a:p>
          <a:p>
            <a:pPr marL="339470" indent="-339470" defTabSz="905255">
              <a:defRPr sz="3168"/>
            </a:pPr>
            <a:r>
              <a:rPr dirty="0"/>
              <a:t>Start from the “Feature Engineering” kernel:</a:t>
            </a:r>
          </a:p>
        </p:txBody>
      </p:sp>
      <p:sp>
        <p:nvSpPr>
          <p:cNvPr id="184" name="https://www.kaggle.com/dronio/feature-engineering?scriptVersionId=1341036"/>
          <p:cNvSpPr txBox="1"/>
          <p:nvPr/>
        </p:nvSpPr>
        <p:spPr>
          <a:xfrm>
            <a:off x="870626" y="5768270"/>
            <a:ext cx="7900428"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rPr dirty="0"/>
              <a:t>https://www.kaggle.com/dronio/feature-engineering?scriptVersionId=1341036</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First look at the data with Pandas"/>
          <p:cNvSpPr txBox="1">
            <a:spLocks noGrp="1"/>
          </p:cNvSpPr>
          <p:nvPr>
            <p:ph type="title"/>
          </p:nvPr>
        </p:nvSpPr>
        <p:spPr>
          <a:prstGeom prst="rect">
            <a:avLst/>
          </a:prstGeom>
        </p:spPr>
        <p:txBody>
          <a:bodyPr/>
          <a:lstStyle/>
          <a:p>
            <a:r>
              <a:t>First look at the data with Pandas</a:t>
            </a:r>
          </a:p>
        </p:txBody>
      </p:sp>
      <p:pic>
        <p:nvPicPr>
          <p:cNvPr id="189" name="Picture Placeholder 2" descr="Picture Placeholder 2"/>
          <p:cNvPicPr>
            <a:picLocks noGrp="1" noChangeAspect="1"/>
          </p:cNvPicPr>
          <p:nvPr>
            <p:ph type="pic" idx="13"/>
          </p:nvPr>
        </p:nvPicPr>
        <p:blipFill>
          <a:blip r:embed="rId3">
            <a:extLst/>
          </a:blip>
          <a:srcRect/>
          <a:stretch>
            <a:fillRect/>
          </a:stretch>
        </p:blipFill>
        <p:spPr>
          <a:xfrm>
            <a:off x="1230323" y="1058266"/>
            <a:ext cx="6683253" cy="1806874"/>
          </a:xfrm>
          <a:prstGeom prst="rect">
            <a:avLst/>
          </a:prstGeom>
        </p:spPr>
      </p:pic>
      <p:sp>
        <p:nvSpPr>
          <p:cNvPr id="190" name="Using downloaded and uncompressed local file…"/>
          <p:cNvSpPr txBox="1">
            <a:spLocks noGrp="1"/>
          </p:cNvSpPr>
          <p:nvPr>
            <p:ph type="body" sz="quarter" idx="1"/>
          </p:nvPr>
        </p:nvSpPr>
        <p:spPr>
          <a:prstGeom prst="rect">
            <a:avLst/>
          </a:prstGeom>
        </p:spPr>
        <p:txBody>
          <a:bodyPr/>
          <a:lstStyle/>
          <a:p>
            <a:r>
              <a:t>Using downloaded and uncompressed local file</a:t>
            </a:r>
          </a:p>
          <a:p>
            <a:r>
              <a:t>Checking data format, statistical distribution of main data item</a:t>
            </a:r>
          </a:p>
        </p:txBody>
      </p:sp>
      <p:pic>
        <p:nvPicPr>
          <p:cNvPr id="191" name="Picture Placeholder 2" descr="Picture Placeholder 2"/>
          <p:cNvPicPr>
            <a:picLocks noChangeAspect="1"/>
          </p:cNvPicPr>
          <p:nvPr/>
        </p:nvPicPr>
        <p:blipFill>
          <a:blip r:embed="rId4">
            <a:extLst/>
          </a:blip>
          <a:srcRect/>
          <a:stretch>
            <a:fillRect/>
          </a:stretch>
        </p:blipFill>
        <p:spPr>
          <a:xfrm>
            <a:off x="1230109" y="3059806"/>
            <a:ext cx="6683789" cy="1546305"/>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What can we do with the data?"/>
          <p:cNvSpPr txBox="1">
            <a:spLocks noGrp="1"/>
          </p:cNvSpPr>
          <p:nvPr>
            <p:ph type="title"/>
          </p:nvPr>
        </p:nvSpPr>
        <p:spPr>
          <a:prstGeom prst="rect">
            <a:avLst/>
          </a:prstGeom>
        </p:spPr>
        <p:txBody>
          <a:bodyPr/>
          <a:lstStyle/>
          <a:p>
            <a:r>
              <a:t>What can we do with the data?</a:t>
            </a:r>
          </a:p>
        </p:txBody>
      </p:sp>
      <p:sp>
        <p:nvSpPr>
          <p:cNvPr id="196" name="Find the range of CO pollution in different years…"/>
          <p:cNvSpPr txBox="1">
            <a:spLocks noGrp="1"/>
          </p:cNvSpPr>
          <p:nvPr>
            <p:ph type="body" idx="1"/>
          </p:nvPr>
        </p:nvSpPr>
        <p:spPr>
          <a:prstGeom prst="rect">
            <a:avLst/>
          </a:prstGeom>
        </p:spPr>
        <p:txBody>
          <a:bodyPr/>
          <a:lstStyle/>
          <a:p>
            <a:r>
              <a:t>Find the range of CO pollution in different years</a:t>
            </a:r>
          </a:p>
          <a:p>
            <a:r>
              <a:t>Pick up more polluted places, plot them</a:t>
            </a:r>
          </a:p>
          <a:p>
            <a:r>
              <a:t>Index the data by date</a:t>
            </a:r>
          </a:p>
          <a:p>
            <a:r>
              <a:t>Plot the polluted areas by years</a:t>
            </a:r>
          </a:p>
          <a:p>
            <a:r>
              <a:t>(next step might be trying to predict next year)</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Areas with pollution over 2 standard deviations"/>
          <p:cNvSpPr txBox="1">
            <a:spLocks noGrp="1"/>
          </p:cNvSpPr>
          <p:nvPr>
            <p:ph type="title"/>
          </p:nvPr>
        </p:nvSpPr>
        <p:spPr>
          <a:prstGeom prst="rect">
            <a:avLst/>
          </a:prstGeom>
        </p:spPr>
        <p:txBody>
          <a:bodyPr/>
          <a:lstStyle>
            <a:lvl1pPr defTabSz="859536">
              <a:defRPr sz="1879"/>
            </a:lvl1pPr>
          </a:lstStyle>
          <a:p>
            <a:r>
              <a:t>Areas with pollution over 2 standard deviations</a:t>
            </a:r>
          </a:p>
        </p:txBody>
      </p:sp>
      <p:pic>
        <p:nvPicPr>
          <p:cNvPr id="201" name="pollute.gif" descr="pollute.gif"/>
          <p:cNvPicPr>
            <a:picLocks noGrp="1"/>
          </p:cNvPicPr>
          <p:nvPr>
            <p:ph type="pic" idx="13"/>
          </p:nvPr>
        </p:nvPicPr>
        <p:blipFill>
          <a:blip r:embed="rId3">
            <a:extLst/>
          </a:blip>
          <a:stretch>
            <a:fillRect/>
          </a:stretch>
        </p:blipFill>
        <p:spPr>
          <a:xfrm>
            <a:off x="1792288" y="842517"/>
            <a:ext cx="5486401" cy="3655316"/>
          </a:xfrm>
          <a:prstGeom prst="rect">
            <a:avLst/>
          </a:prstGeom>
        </p:spPr>
      </p:pic>
      <p:sp>
        <p:nvSpPr>
          <p:cNvPr id="202" name="The yearly changes indicate some trend - what is that?"/>
          <p:cNvSpPr txBox="1">
            <a:spLocks noGrp="1"/>
          </p:cNvSpPr>
          <p:nvPr>
            <p:ph type="body" sz="quarter" idx="1"/>
          </p:nvPr>
        </p:nvSpPr>
        <p:spPr>
          <a:prstGeom prst="rect">
            <a:avLst/>
          </a:prstGeom>
        </p:spPr>
        <p:txBody>
          <a:bodyPr/>
          <a:lstStyle/>
          <a:p>
            <a:r>
              <a:t>The yearly changes indicate some trend - what is that?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elf-study hints"/>
          <p:cNvSpPr txBox="1">
            <a:spLocks noGrp="1"/>
          </p:cNvSpPr>
          <p:nvPr>
            <p:ph type="title"/>
          </p:nvPr>
        </p:nvSpPr>
        <p:spPr>
          <a:prstGeom prst="rect">
            <a:avLst/>
          </a:prstGeom>
        </p:spPr>
        <p:txBody>
          <a:bodyPr/>
          <a:lstStyle/>
          <a:p>
            <a:r>
              <a:t>Self-study hints</a:t>
            </a:r>
          </a:p>
        </p:txBody>
      </p:sp>
      <p:sp>
        <p:nvSpPr>
          <p:cNvPr id="207" name="Dig deeper! What is the micro-structure, in space and time? Is the change linear, log?…"/>
          <p:cNvSpPr txBox="1">
            <a:spLocks noGrp="1"/>
          </p:cNvSpPr>
          <p:nvPr>
            <p:ph type="body" idx="1"/>
          </p:nvPr>
        </p:nvSpPr>
        <p:spPr>
          <a:prstGeom prst="rect">
            <a:avLst/>
          </a:prstGeom>
        </p:spPr>
        <p:txBody>
          <a:bodyPr/>
          <a:lstStyle/>
          <a:p>
            <a:r>
              <a:t>Dig deeper! What is the micro-structure, in space and time? Is the change linear, log?</a:t>
            </a:r>
          </a:p>
          <a:p>
            <a:r>
              <a:t>Try finding correlations! What changes together with what else? Why?</a:t>
            </a:r>
          </a:p>
          <a:p>
            <a:r>
              <a:t>Try to find related information!</a:t>
            </a:r>
          </a:p>
          <a:p>
            <a:pPr marL="800100" lvl="1" indent="-342900">
              <a:buChar char="•"/>
            </a:pPr>
            <a:r>
              <a:t>Traffic volumes (place, time)</a:t>
            </a:r>
          </a:p>
          <a:p>
            <a:pPr marL="800100" lvl="1" indent="-342900">
              <a:buChar char="•"/>
            </a:pPr>
            <a:r>
              <a:t>Car emission standard changes</a:t>
            </a:r>
            <a:br/>
            <a:r>
              <a:t>Can we find good predictors for trends?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Useful references"/>
          <p:cNvSpPr txBox="1">
            <a:spLocks noGrp="1"/>
          </p:cNvSpPr>
          <p:nvPr>
            <p:ph type="title"/>
          </p:nvPr>
        </p:nvSpPr>
        <p:spPr>
          <a:prstGeom prst="rect">
            <a:avLst/>
          </a:prstGeom>
        </p:spPr>
        <p:txBody>
          <a:bodyPr/>
          <a:lstStyle/>
          <a:p>
            <a:r>
              <a:t>Useful references</a:t>
            </a:r>
          </a:p>
        </p:txBody>
      </p:sp>
      <p:sp>
        <p:nvSpPr>
          <p:cNvPr id="212" name="A freely available book dealing with spatial analysis in the R language: http://spatial-analyst.net/book/system/files/Hengl_2009_GEOSTATe2c1w.pdf…"/>
          <p:cNvSpPr txBox="1">
            <a:spLocks noGrp="1"/>
          </p:cNvSpPr>
          <p:nvPr>
            <p:ph type="body" idx="1"/>
          </p:nvPr>
        </p:nvSpPr>
        <p:spPr>
          <a:prstGeom prst="rect">
            <a:avLst/>
          </a:prstGeom>
        </p:spPr>
        <p:txBody>
          <a:bodyPr>
            <a:normAutofit lnSpcReduction="10000"/>
          </a:bodyPr>
          <a:lstStyle/>
          <a:p>
            <a:r>
              <a:t>A freely available book dealing with spatial analysis in the R language:</a:t>
            </a:r>
            <a:br/>
            <a:r>
              <a:rPr u="sng">
                <a:solidFill>
                  <a:srgbClr val="0000FF"/>
                </a:solidFill>
                <a:uFill>
                  <a:solidFill>
                    <a:srgbClr val="0000FF"/>
                  </a:solidFill>
                </a:uFill>
                <a:hlinkClick r:id="rId2"/>
              </a:rPr>
              <a:t>http://spatial-analyst.net/book/system/files/Hengl_2009_GEOSTATe2c1w.pdf</a:t>
            </a:r>
          </a:p>
          <a:p>
            <a:r>
              <a:t>A website for help in spatial analysis:</a:t>
            </a:r>
            <a:br/>
            <a:r>
              <a:rPr u="sng">
                <a:solidFill>
                  <a:srgbClr val="0000FF"/>
                </a:solidFill>
                <a:uFill>
                  <a:solidFill>
                    <a:srgbClr val="0000FF"/>
                  </a:solidFill>
                </a:uFill>
                <a:hlinkClick r:id="rId3"/>
              </a:rPr>
              <a:t>https://www.spatialanalysisonline.com/HTML/index.html?spatial_sampling2.htm</a:t>
            </a:r>
            <a:br/>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ummary of the lecture"/>
          <p:cNvSpPr txBox="1">
            <a:spLocks noGrp="1"/>
          </p:cNvSpPr>
          <p:nvPr>
            <p:ph type="title"/>
          </p:nvPr>
        </p:nvSpPr>
        <p:spPr>
          <a:prstGeom prst="rect">
            <a:avLst/>
          </a:prstGeom>
        </p:spPr>
        <p:txBody>
          <a:bodyPr/>
          <a:lstStyle/>
          <a:p>
            <a:r>
              <a:t>Summary of the lecture</a:t>
            </a:r>
          </a:p>
        </p:txBody>
      </p:sp>
      <p:sp>
        <p:nvSpPr>
          <p:cNvPr id="215" name="We have learned about using the Pandas library and other Python libraries for analyzing a large spatio-temporal sensory dataset.…"/>
          <p:cNvSpPr txBox="1">
            <a:spLocks noGrp="1"/>
          </p:cNvSpPr>
          <p:nvPr>
            <p:ph type="body" idx="1"/>
          </p:nvPr>
        </p:nvSpPr>
        <p:spPr>
          <a:xfrm>
            <a:off x="457200" y="1600200"/>
            <a:ext cx="8229600" cy="4827758"/>
          </a:xfrm>
          <a:prstGeom prst="rect">
            <a:avLst/>
          </a:prstGeom>
        </p:spPr>
        <p:txBody>
          <a:bodyPr/>
          <a:lstStyle/>
          <a:p>
            <a:pPr marL="0" indent="0" defTabSz="886968">
              <a:buSzTx/>
              <a:buFontTx/>
              <a:buNone/>
              <a:defRPr sz="3104"/>
            </a:pPr>
            <a:r>
              <a:t>We have learned about using the Pandas library and other Python libraries for analyzing a large spatio-temporal sensory dataset.</a:t>
            </a:r>
          </a:p>
          <a:p>
            <a:pPr marL="0" indent="0" defTabSz="886968">
              <a:buSzTx/>
              <a:buFontTx/>
              <a:buNone/>
              <a:defRPr sz="3104"/>
            </a:pPr>
            <a:r>
              <a:t>In this specific case, dynamic visualization seems to let us develop a general understanding of the process behind the data. We have to be careful, however, not to imagine that this will always be the case.</a:t>
            </a:r>
          </a:p>
          <a:p>
            <a:pPr marL="0" indent="0" defTabSz="886968">
              <a:buSzTx/>
              <a:buFontTx/>
              <a:buNone/>
              <a:defRPr sz="3104"/>
            </a:pPr>
            <a:r>
              <a:t>This case study requires active experimenting.</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7" name="Title 1"/>
          <p:cNvSpPr txBox="1">
            <a:spLocks noGrp="1"/>
          </p:cNvSpPr>
          <p:nvPr>
            <p:ph type="ctrTitle"/>
          </p:nvPr>
        </p:nvSpPr>
        <p:spPr>
          <a:xfrm>
            <a:off x="685800" y="2130425"/>
            <a:ext cx="7772400" cy="1010543"/>
          </a:xfrm>
          <a:prstGeom prst="rect">
            <a:avLst/>
          </a:prstGeom>
        </p:spPr>
        <p:txBody>
          <a:bodyPr/>
          <a:lstStyle>
            <a:lvl1pPr>
              <a:defRPr sz="6000"/>
            </a:lvl1pPr>
          </a:lstStyle>
          <a:p>
            <a:r>
              <a:t>Case study 3</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Outline of the lecture"/>
          <p:cNvSpPr txBox="1">
            <a:spLocks noGrp="1"/>
          </p:cNvSpPr>
          <p:nvPr>
            <p:ph type="title"/>
          </p:nvPr>
        </p:nvSpPr>
        <p:spPr>
          <a:prstGeom prst="rect">
            <a:avLst/>
          </a:prstGeom>
        </p:spPr>
        <p:txBody>
          <a:bodyPr/>
          <a:lstStyle/>
          <a:p>
            <a:r>
              <a:t>Outline of the lecture</a:t>
            </a:r>
          </a:p>
        </p:txBody>
      </p:sp>
      <p:sp>
        <p:nvSpPr>
          <p:cNvPr id="130" name="Sensory data often has both spatial and temporal distribution, and it could be important to be able to process both together.…"/>
          <p:cNvSpPr txBox="1">
            <a:spLocks noGrp="1"/>
          </p:cNvSpPr>
          <p:nvPr>
            <p:ph type="body" idx="1"/>
          </p:nvPr>
        </p:nvSpPr>
        <p:spPr>
          <a:xfrm>
            <a:off x="457200" y="1600200"/>
            <a:ext cx="8229600" cy="4796452"/>
          </a:xfrm>
          <a:prstGeom prst="rect">
            <a:avLst/>
          </a:prstGeom>
        </p:spPr>
        <p:txBody>
          <a:bodyPr>
            <a:normAutofit lnSpcReduction="10000"/>
          </a:bodyPr>
          <a:lstStyle/>
          <a:p>
            <a:pPr marL="0" indent="0" defTabSz="868680">
              <a:buSzTx/>
              <a:buFontTx/>
              <a:buNone/>
              <a:defRPr sz="3040"/>
            </a:pPr>
            <a:r>
              <a:t>Sensory data often has both spatial and temporal distribution, and it could be important to be able to process both together.</a:t>
            </a:r>
          </a:p>
          <a:p>
            <a:pPr marL="0" indent="0" defTabSz="868680">
              <a:buSzTx/>
              <a:buFontTx/>
              <a:buNone/>
              <a:defRPr sz="3040"/>
            </a:pPr>
            <a:r>
              <a:t>In this case study, we consider a dataset collected by the EPA over decades and over the whole US, for carbon monoxide (CO) pollution.</a:t>
            </a:r>
          </a:p>
          <a:p>
            <a:pPr marL="0" indent="0" defTabSz="868680">
              <a:buSzTx/>
              <a:buFontTx/>
              <a:buNone/>
              <a:defRPr sz="3040"/>
            </a:pPr>
            <a:r>
              <a:t>We will use Python libraries to access, analyze, and visualize the data, and draw some conclusions about its characteristics.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Where are we in the Course?"/>
          <p:cNvSpPr txBox="1">
            <a:spLocks noGrp="1"/>
          </p:cNvSpPr>
          <p:nvPr>
            <p:ph type="title"/>
          </p:nvPr>
        </p:nvSpPr>
        <p:spPr>
          <a:prstGeom prst="rect">
            <a:avLst/>
          </a:prstGeom>
        </p:spPr>
        <p:txBody>
          <a:bodyPr/>
          <a:lstStyle/>
          <a:p>
            <a:r>
              <a:t>Where are we in the Course?</a:t>
            </a:r>
          </a:p>
        </p:txBody>
      </p:sp>
      <p:sp>
        <p:nvSpPr>
          <p:cNvPr id="133" name="Introduction: Background of IoT, Big Data, AI…"/>
          <p:cNvSpPr txBox="1">
            <a:spLocks noGrp="1"/>
          </p:cNvSpPr>
          <p:nvPr>
            <p:ph type="body" idx="1"/>
          </p:nvPr>
        </p:nvSpPr>
        <p:spPr>
          <a:prstGeom prst="rect">
            <a:avLst/>
          </a:prstGeom>
        </p:spPr>
        <p:txBody>
          <a:bodyPr>
            <a:normAutofit lnSpcReduction="10000"/>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sz="3104"/>
            </a:pPr>
            <a:r>
              <a:t>Elements and practice of statistics</a:t>
            </a:r>
          </a:p>
          <a:p>
            <a:pPr marL="332613" indent="-332613" defTabSz="886968">
              <a:defRPr sz="3104"/>
            </a:pPr>
            <a:r>
              <a:t>AI methods for data science</a:t>
            </a:r>
          </a:p>
          <a:p>
            <a:pPr marL="332613" indent="-332613" defTabSz="886968">
              <a:defRPr sz="3104"/>
            </a:pPr>
            <a:r>
              <a:t>Getting further with AI: internal workings</a:t>
            </a:r>
          </a:p>
          <a:p>
            <a:pPr marL="332613" indent="-332613" defTabSz="886968">
              <a:defRPr sz="3104"/>
            </a:pPr>
            <a:r>
              <a:t>Practical usage of AI for Big Data from IoT</a:t>
            </a:r>
          </a:p>
          <a:p>
            <a:pPr marL="332613" indent="-332613" defTabSz="886968">
              <a:defRPr sz="3104" b="1"/>
            </a:pPr>
            <a:r>
              <a:t>Moving into the real world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Lecture 12: Big Data from Sensors"/>
          <p:cNvSpPr txBox="1">
            <a:spLocks noGrp="1"/>
          </p:cNvSpPr>
          <p:nvPr>
            <p:ph type="title"/>
          </p:nvPr>
        </p:nvSpPr>
        <p:spPr>
          <a:prstGeom prst="rect">
            <a:avLst/>
          </a:prstGeom>
        </p:spPr>
        <p:txBody>
          <a:bodyPr/>
          <a:lstStyle>
            <a:lvl1pPr defTabSz="859536">
              <a:defRPr sz="4136"/>
            </a:lvl1pPr>
          </a:lstStyle>
          <a:p>
            <a:r>
              <a:t>Lecture 12: Big Data from Sensors</a:t>
            </a:r>
          </a:p>
        </p:txBody>
      </p:sp>
      <p:sp>
        <p:nvSpPr>
          <p:cNvPr id="136" name="Case study: Carbon Monoxide Daily Summary…"/>
          <p:cNvSpPr txBox="1">
            <a:spLocks noGrp="1"/>
          </p:cNvSpPr>
          <p:nvPr>
            <p:ph type="body" idx="1"/>
          </p:nvPr>
        </p:nvSpPr>
        <p:spPr>
          <a:prstGeom prst="rect">
            <a:avLst/>
          </a:prstGeom>
        </p:spPr>
        <p:txBody>
          <a:bodyPr>
            <a:normAutofit lnSpcReduction="10000"/>
          </a:bodyPr>
          <a:lstStyle/>
          <a:p>
            <a:r>
              <a:t>Case study: Carbon Monoxide Daily Summary</a:t>
            </a:r>
          </a:p>
          <a:p>
            <a:r>
              <a:t>The US EPA CO data on Kaggle</a:t>
            </a:r>
          </a:p>
          <a:p>
            <a:r>
              <a:t>The “Feature engineering” kernel</a:t>
            </a:r>
          </a:p>
          <a:p>
            <a:r>
              <a:t>Exploring the data</a:t>
            </a:r>
          </a:p>
          <a:p>
            <a:r>
              <a:t>Spatial features</a:t>
            </a:r>
          </a:p>
          <a:p>
            <a:r>
              <a:t>Temporal features</a:t>
            </a:r>
          </a:p>
          <a:p>
            <a:r>
              <a:t>Self-study hints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O survey by nationwide sensor array"/>
          <p:cNvSpPr txBox="1">
            <a:spLocks noGrp="1"/>
          </p:cNvSpPr>
          <p:nvPr>
            <p:ph type="title"/>
          </p:nvPr>
        </p:nvSpPr>
        <p:spPr>
          <a:prstGeom prst="rect">
            <a:avLst/>
          </a:prstGeom>
        </p:spPr>
        <p:txBody>
          <a:bodyPr/>
          <a:lstStyle/>
          <a:p>
            <a:r>
              <a:t>CO survey by nationwide sensor array</a:t>
            </a:r>
          </a:p>
        </p:txBody>
      </p:sp>
      <p:pic>
        <p:nvPicPr>
          <p:cNvPr id="139" name="Picture Placeholder 2" descr="Picture Placeholder 2"/>
          <p:cNvPicPr>
            <a:picLocks noGrp="1" noChangeAspect="1"/>
          </p:cNvPicPr>
          <p:nvPr>
            <p:ph type="pic" idx="13"/>
          </p:nvPr>
        </p:nvPicPr>
        <p:blipFill>
          <a:blip r:embed="rId3">
            <a:extLst/>
          </a:blip>
          <a:srcRect l="591"/>
          <a:stretch>
            <a:fillRect/>
          </a:stretch>
        </p:blipFill>
        <p:spPr>
          <a:xfrm>
            <a:off x="1465014" y="1162496"/>
            <a:ext cx="6177709" cy="3565079"/>
          </a:xfrm>
          <a:prstGeom prst="rect">
            <a:avLst/>
          </a:prstGeom>
        </p:spPr>
      </p:pic>
      <p:sp>
        <p:nvSpPr>
          <p:cNvPr id="140" name="Breathing air with a high concentration of CO reduces the amount of oxygen that can be transported in the blood stream to critical organs like the heart and brain."/>
          <p:cNvSpPr txBox="1">
            <a:spLocks noGrp="1"/>
          </p:cNvSpPr>
          <p:nvPr>
            <p:ph type="body" sz="quarter" idx="1"/>
          </p:nvPr>
        </p:nvSpPr>
        <p:spPr>
          <a:prstGeom prst="rect">
            <a:avLst/>
          </a:prstGeom>
        </p:spPr>
        <p:txBody>
          <a:bodyPr/>
          <a:lstStyle/>
          <a:p>
            <a:r>
              <a:t>Breathing air with a high concentration of CO reduces the amount of oxygen that can be transported in the blood stream to critical organs like the heart and brain.</a:t>
            </a:r>
          </a:p>
        </p:txBody>
      </p:sp>
      <p:sp>
        <p:nvSpPr>
          <p:cNvPr id="141" name="https://www.epa.gov/co-pollution/basic-information-about-carbon-monoxide-co-outdoor-air-pollution#Reduce"/>
          <p:cNvSpPr txBox="1"/>
          <p:nvPr/>
        </p:nvSpPr>
        <p:spPr>
          <a:xfrm>
            <a:off x="785751" y="6278879"/>
            <a:ext cx="7987263" cy="27654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300"/>
            </a:lvl1pPr>
          </a:lstStyle>
          <a:p>
            <a:r>
              <a:t>https://www.epa.gov/co-pollution/basic-information-about-carbon-monoxide-co-outdoor-air-pollution#Reduce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EPA CO data on Kaggle"/>
          <p:cNvSpPr txBox="1">
            <a:spLocks noGrp="1"/>
          </p:cNvSpPr>
          <p:nvPr>
            <p:ph type="title"/>
          </p:nvPr>
        </p:nvSpPr>
        <p:spPr>
          <a:prstGeom prst="rect">
            <a:avLst/>
          </a:prstGeom>
        </p:spPr>
        <p:txBody>
          <a:bodyPr/>
          <a:lstStyle/>
          <a:p>
            <a:r>
              <a:t>EPA CO data on Kaggle</a:t>
            </a:r>
          </a:p>
        </p:txBody>
      </p:sp>
      <p:sp>
        <p:nvSpPr>
          <p:cNvPr id="146" name="8 million records of curated sensor data…"/>
          <p:cNvSpPr txBox="1">
            <a:spLocks noGrp="1"/>
          </p:cNvSpPr>
          <p:nvPr>
            <p:ph type="body" idx="1"/>
          </p:nvPr>
        </p:nvSpPr>
        <p:spPr>
          <a:prstGeom prst="rect">
            <a:avLst/>
          </a:prstGeom>
        </p:spPr>
        <p:txBody>
          <a:bodyPr/>
          <a:lstStyle/>
          <a:p>
            <a:r>
              <a:t>8 million records of curated sensor data</a:t>
            </a:r>
          </a:p>
          <a:p>
            <a:r>
              <a:t>Span: 1994-02-01 to 2017-07-31</a:t>
            </a:r>
          </a:p>
          <a:p>
            <a:r>
              <a:t>Coverage: whole USA (incl. Hawaii)</a:t>
            </a:r>
          </a:p>
          <a:p>
            <a:r>
              <a:t>Contents: CO sensor value (ppm)</a:t>
            </a:r>
            <a:br/>
            <a:r>
              <a:t>daily aggregated value</a:t>
            </a:r>
            <a:br/>
            <a:r>
              <a:t>daily maximum, its time</a:t>
            </a:r>
          </a:p>
          <a:p>
            <a:r>
              <a:t>Some missing values, errors</a:t>
            </a:r>
          </a:p>
        </p:txBody>
      </p:sp>
      <p:sp>
        <p:nvSpPr>
          <p:cNvPr id="147"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https://www.kaggle.com/epa/carbon-monoxide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Visualization on the EPA web pages"/>
          <p:cNvSpPr txBox="1">
            <a:spLocks noGrp="1"/>
          </p:cNvSpPr>
          <p:nvPr>
            <p:ph type="title"/>
          </p:nvPr>
        </p:nvSpPr>
        <p:spPr>
          <a:prstGeom prst="rect">
            <a:avLst/>
          </a:prstGeom>
        </p:spPr>
        <p:txBody>
          <a:bodyPr/>
          <a:lstStyle/>
          <a:p>
            <a:r>
              <a:t>Visualization on the EPA web pages</a:t>
            </a:r>
          </a:p>
        </p:txBody>
      </p:sp>
      <p:pic>
        <p:nvPicPr>
          <p:cNvPr id="152" name="Picture Placeholder 2" descr="Picture Placeholder 2"/>
          <p:cNvPicPr>
            <a:picLocks noGrp="1" noChangeAspect="1"/>
          </p:cNvPicPr>
          <p:nvPr>
            <p:ph type="pic" idx="13"/>
          </p:nvPr>
        </p:nvPicPr>
        <p:blipFill>
          <a:blip r:embed="rId3">
            <a:extLst/>
          </a:blip>
          <a:srcRect t="227" b="227"/>
          <a:stretch>
            <a:fillRect/>
          </a:stretch>
        </p:blipFill>
        <p:spPr>
          <a:prstGeom prst="rect">
            <a:avLst/>
          </a:prstGeom>
        </p:spPr>
      </p:pic>
      <p:sp>
        <p:nvSpPr>
          <p:cNvPr id="153" name="https://www.kaggle.com/epa/carbon-monoxide/data"/>
          <p:cNvSpPr txBox="1">
            <a:spLocks noGrp="1"/>
          </p:cNvSpPr>
          <p:nvPr>
            <p:ph type="body" sz="quarter" idx="1"/>
          </p:nvPr>
        </p:nvSpPr>
        <p:spPr>
          <a:prstGeom prst="rect">
            <a:avLst/>
          </a:prstGeom>
        </p:spPr>
        <p:txBody>
          <a:bodyPr/>
          <a:lstStyle/>
          <a:p>
            <a:r>
              <a:t>https://www.kaggle.com/epa/carbon-monoxide/data</a:t>
            </a:r>
          </a:p>
        </p:txBody>
      </p:sp>
      <p:sp>
        <p:nvSpPr>
          <p:cNvPr id="154" name="https://www.epa.gov/outdoor-air-quality-data/air-data-concentration-map"/>
          <p:cNvSpPr txBox="1"/>
          <p:nvPr/>
        </p:nvSpPr>
        <p:spPr>
          <a:xfrm>
            <a:off x="892219" y="5749219"/>
            <a:ext cx="576700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lvl1pPr>
          </a:lstStyle>
          <a:p>
            <a:r>
              <a:t>https://www.epa.gov/outdoor-air-quality-data/air-data-concentration-map</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Data fields"/>
          <p:cNvSpPr txBox="1">
            <a:spLocks noGrp="1"/>
          </p:cNvSpPr>
          <p:nvPr>
            <p:ph type="title"/>
          </p:nvPr>
        </p:nvSpPr>
        <p:spPr>
          <a:prstGeom prst="rect">
            <a:avLst/>
          </a:prstGeom>
        </p:spPr>
        <p:txBody>
          <a:bodyPr/>
          <a:lstStyle/>
          <a:p>
            <a:r>
              <a:t>Data fields</a:t>
            </a:r>
          </a:p>
        </p:txBody>
      </p:sp>
      <p:sp>
        <p:nvSpPr>
          <p:cNvPr id="159" name="County Code: The FIPS code of the county in which the monitor resides.…"/>
          <p:cNvSpPr txBox="1">
            <a:spLocks noGrp="1"/>
          </p:cNvSpPr>
          <p:nvPr>
            <p:ph type="body" idx="1"/>
          </p:nvPr>
        </p:nvSpPr>
        <p:spPr>
          <a:xfrm>
            <a:off x="833784" y="1847056"/>
            <a:ext cx="7476432" cy="4799807"/>
          </a:xfrm>
          <a:prstGeom prst="rect">
            <a:avLst/>
          </a:prstGeom>
        </p:spPr>
        <p:txBody>
          <a:bodyPr/>
          <a:lstStyle/>
          <a:p>
            <a:pPr marL="347578" indent="-347578">
              <a:buFontTx/>
              <a:buAutoNum type="arabicPeriod"/>
              <a:defRPr sz="1600"/>
            </a:pPr>
            <a:r>
              <a:t>County Code: The FIPS code of the county in which the monitor resides.</a:t>
            </a:r>
          </a:p>
          <a:p>
            <a:pPr marL="347578" indent="-347578">
              <a:buFontTx/>
              <a:buAutoNum type="arabicPeriod"/>
              <a:defRPr sz="1600"/>
            </a:pPr>
            <a:r>
              <a:t>Site Num: A unique number within the county identifying the site.</a:t>
            </a:r>
          </a:p>
          <a:p>
            <a:pPr marL="347578" indent="-347578">
              <a:buFontTx/>
              <a:buAutoNum type="arabicPeriod"/>
              <a:defRPr sz="1600"/>
            </a:pPr>
            <a:r>
              <a:t>Parameter Code: The AQS code corresponding to the parameter measured by the monitor.</a:t>
            </a:r>
          </a:p>
          <a:p>
            <a:pPr marL="347578" indent="-347578">
              <a:buFontTx/>
              <a:buAutoNum type="arabicPeriod"/>
              <a:defRPr sz="1600"/>
            </a:pPr>
            <a:r>
              <a:t>POC: This is the “Parameter Occurrence Code” used to distinguish different instruments that measure the same parameter at the same site.</a:t>
            </a:r>
          </a:p>
          <a:p>
            <a:pPr marL="347578" indent="-347578">
              <a:buFontTx/>
              <a:buAutoNum type="arabicPeriod"/>
              <a:defRPr sz="1600" b="1">
                <a:solidFill>
                  <a:schemeClr val="accent2"/>
                </a:solidFill>
              </a:defRPr>
            </a:pPr>
            <a:r>
              <a:t>Latitude: The monitoring site’s angular distance north of the equator measured in decimal degrees.</a:t>
            </a:r>
          </a:p>
          <a:p>
            <a:pPr marL="347578" indent="-347578">
              <a:buFontTx/>
              <a:buAutoNum type="arabicPeriod"/>
              <a:defRPr sz="1600" b="1">
                <a:solidFill>
                  <a:schemeClr val="accent2"/>
                </a:solidFill>
              </a:defRPr>
            </a:pPr>
            <a:r>
              <a:t>Longitude: The monitoring site’s angular distance east of the prime meridian measured in decimal degrees.</a:t>
            </a:r>
          </a:p>
          <a:p>
            <a:pPr marL="347578" indent="-347578">
              <a:buFontTx/>
              <a:buAutoNum type="arabicPeriod"/>
              <a:defRPr sz="1600"/>
            </a:pPr>
            <a:r>
              <a:t>Datum: The Datum associated with the Latitude and Longitude measures.</a:t>
            </a:r>
          </a:p>
          <a:p>
            <a:pPr marL="347578" indent="-347578">
              <a:buFontTx/>
              <a:buAutoNum type="arabicPeriod"/>
              <a:defRPr sz="1600"/>
            </a:pPr>
            <a:r>
              <a:t>Parameter Name: The name or description assigned in AQS to the parameter measured by the monitor. Parameters may be pollutants or non-pollutants.</a:t>
            </a:r>
          </a:p>
        </p:txBody>
      </p:sp>
      <p:sp>
        <p:nvSpPr>
          <p:cNvPr id="160" name="https://www.kaggle.com/epa/carbon-monoxide"/>
          <p:cNvSpPr txBox="1"/>
          <p:nvPr/>
        </p:nvSpPr>
        <p:spPr>
          <a:xfrm>
            <a:off x="2143088" y="5770879"/>
            <a:ext cx="4780172"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https://www.kaggle.com/epa/carbon-monoxide</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1492</Words>
  <Application>Microsoft Office PowerPoint</Application>
  <PresentationFormat>画面に合わせる (4:3)</PresentationFormat>
  <Paragraphs>116</Paragraphs>
  <Slides>19</Slides>
  <Notes>12</Notes>
  <HiddenSlides>0</HiddenSlides>
  <MMClips>0</MMClips>
  <ScaleCrop>false</ScaleCrop>
  <HeadingPairs>
    <vt:vector size="6" baseType="variant">
      <vt:variant>
        <vt:lpstr>使用されているフォント</vt:lpstr>
      </vt:variant>
      <vt:variant>
        <vt:i4>1</vt:i4>
      </vt:variant>
      <vt:variant>
        <vt:lpstr>テーマ</vt:lpstr>
      </vt:variant>
      <vt:variant>
        <vt:i4>1</vt:i4>
      </vt:variant>
      <vt:variant>
        <vt:lpstr>スライド タイトル</vt:lpstr>
      </vt:variant>
      <vt:variant>
        <vt:i4>19</vt:i4>
      </vt:variant>
    </vt:vector>
  </HeadingPairs>
  <TitlesOfParts>
    <vt:vector size="21" baseType="lpstr">
      <vt:lpstr>Arial</vt:lpstr>
      <vt:lpstr>Office Theme</vt:lpstr>
      <vt:lpstr>AI and Machine Learning for IoT Big Data</vt:lpstr>
      <vt:lpstr>Case study 3</vt:lpstr>
      <vt:lpstr>Outline of the lecture</vt:lpstr>
      <vt:lpstr>Where are we in the Course?</vt:lpstr>
      <vt:lpstr>Lecture 12: Big Data from Sensors</vt:lpstr>
      <vt:lpstr>CO survey by nationwide sensor array</vt:lpstr>
      <vt:lpstr>EPA CO data on Kaggle</vt:lpstr>
      <vt:lpstr>Visualization on the EPA web pages</vt:lpstr>
      <vt:lpstr>Data fields</vt:lpstr>
      <vt:lpstr>Data fields</vt:lpstr>
      <vt:lpstr>Data fields</vt:lpstr>
      <vt:lpstr>Data fields</vt:lpstr>
      <vt:lpstr>The “Feature engineering” Kernel</vt:lpstr>
      <vt:lpstr>First look at the data with Pandas</vt:lpstr>
      <vt:lpstr>What can we do with the data?</vt:lpstr>
      <vt:lpstr>Areas with pollution over 2 standard deviations</vt:lpstr>
      <vt:lpstr>Self-study hints</vt:lpstr>
      <vt:lpstr>Useful references</vt:lpstr>
      <vt:lpstr>Summary of the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and Machine Learning for IoT Big Data</dc:title>
  <cp:lastModifiedBy>markon@outlook.jp</cp:lastModifiedBy>
  <cp:revision>1</cp:revision>
  <dcterms:modified xsi:type="dcterms:W3CDTF">2018-04-22T10:22:21Z</dcterms:modified>
</cp:coreProperties>
</file>